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22"/>
  </p:notesMasterIdLst>
  <p:sldIdLst>
    <p:sldId id="256" r:id="rId2"/>
    <p:sldId id="311" r:id="rId3"/>
    <p:sldId id="257" r:id="rId4"/>
    <p:sldId id="266" r:id="rId5"/>
    <p:sldId id="258" r:id="rId6"/>
    <p:sldId id="259" r:id="rId7"/>
    <p:sldId id="268" r:id="rId8"/>
    <p:sldId id="262" r:id="rId9"/>
    <p:sldId id="273" r:id="rId10"/>
    <p:sldId id="260" r:id="rId11"/>
    <p:sldId id="263" r:id="rId12"/>
    <p:sldId id="274" r:id="rId13"/>
    <p:sldId id="261" r:id="rId14"/>
    <p:sldId id="264" r:id="rId15"/>
    <p:sldId id="265" r:id="rId16"/>
    <p:sldId id="267" r:id="rId17"/>
    <p:sldId id="269" r:id="rId18"/>
    <p:sldId id="270"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78616"/>
  </p:normalViewPr>
  <p:slideViewPr>
    <p:cSldViewPr snapToGrid="0" snapToObjects="1">
      <p:cViewPr varScale="1">
        <p:scale>
          <a:sx n="85" d="100"/>
          <a:sy n="85" d="100"/>
        </p:scale>
        <p:origin x="2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39608-2EF0-6A4A-B0B8-D73596304A15}" type="datetimeFigureOut">
              <a:rPr lang="en-US" smtClean="0"/>
              <a:t>3/29/22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F98E7E-8990-184B-AB59-42F49BB8A93D}" type="slidenum">
              <a:rPr lang="en-US" smtClean="0"/>
              <a:t>‹#›</a:t>
            </a:fld>
            <a:endParaRPr lang="en-US"/>
          </a:p>
        </p:txBody>
      </p:sp>
    </p:spTree>
    <p:extLst>
      <p:ext uri="{BB962C8B-B14F-4D97-AF65-F5344CB8AC3E}">
        <p14:creationId xmlns:p14="http://schemas.microsoft.com/office/powerpoint/2010/main" val="2444283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insight, which is not genomic, but rather demographic in nature.</a:t>
            </a:r>
          </a:p>
          <a:p>
            <a:r>
              <a:rPr lang="en-US" dirty="0"/>
              <a:t>Particularly, the idea that, when we think of seasonality, these temperature selection regimes do not occur in the vacuum, </a:t>
            </a:r>
          </a:p>
          <a:p>
            <a:r>
              <a:rPr lang="en-US" dirty="0"/>
              <a:t>Instead, we have observed that seasonal oscillation also have a demographic component. Particularly, fly populations tend to achieve their maximum population size in the peak of the harvest season, when resources are abundant. However, as the winter rolls in, resources become scares and fly populations collapse. </a:t>
            </a:r>
          </a:p>
          <a:p>
            <a:r>
              <a:rPr lang="en-US" dirty="0"/>
              <a:t>This effective produces a coupled system where thermal selection co-occurs with demographic cycles of expansion and collapse</a:t>
            </a:r>
          </a:p>
        </p:txBody>
      </p:sp>
      <p:sp>
        <p:nvSpPr>
          <p:cNvPr id="4" name="Slide Number Placeholder 3"/>
          <p:cNvSpPr>
            <a:spLocks noGrp="1"/>
          </p:cNvSpPr>
          <p:nvPr>
            <p:ph type="sldNum" sz="quarter" idx="5"/>
          </p:nvPr>
        </p:nvSpPr>
        <p:spPr/>
        <p:txBody>
          <a:bodyPr/>
          <a:lstStyle/>
          <a:p>
            <a:fld id="{A061798D-9702-6D4E-8F0C-19B112845D40}" type="slidenum">
              <a:rPr lang="en-US" smtClean="0"/>
              <a:t>2</a:t>
            </a:fld>
            <a:endParaRPr lang="en-US"/>
          </a:p>
        </p:txBody>
      </p:sp>
    </p:spTree>
    <p:extLst>
      <p:ext uri="{BB962C8B-B14F-4D97-AF65-F5344CB8AC3E}">
        <p14:creationId xmlns:p14="http://schemas.microsoft.com/office/powerpoint/2010/main" val="3802188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a:t>
            </a:r>
          </a:p>
        </p:txBody>
      </p:sp>
      <p:sp>
        <p:nvSpPr>
          <p:cNvPr id="4" name="Slide Number Placeholder 3"/>
          <p:cNvSpPr>
            <a:spLocks noGrp="1"/>
          </p:cNvSpPr>
          <p:nvPr>
            <p:ph type="sldNum" sz="quarter" idx="5"/>
          </p:nvPr>
        </p:nvSpPr>
        <p:spPr/>
        <p:txBody>
          <a:bodyPr/>
          <a:lstStyle/>
          <a:p>
            <a:fld id="{2BF98E7E-8990-184B-AB59-42F49BB8A93D}" type="slidenum">
              <a:rPr lang="en-US" smtClean="0"/>
              <a:t>5</a:t>
            </a:fld>
            <a:endParaRPr lang="en-US"/>
          </a:p>
        </p:txBody>
      </p:sp>
    </p:spTree>
    <p:extLst>
      <p:ext uri="{BB962C8B-B14F-4D97-AF65-F5344CB8AC3E}">
        <p14:creationId xmlns:p14="http://schemas.microsoft.com/office/powerpoint/2010/main" val="380715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C975-41F9-D84B-9498-00A96A5BC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7F7FDB-0932-B14C-97F4-0928C6BA92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C5BCE9-E048-CA45-B99E-5B72EDB8CF14}"/>
              </a:ext>
            </a:extLst>
          </p:cNvPr>
          <p:cNvSpPr>
            <a:spLocks noGrp="1"/>
          </p:cNvSpPr>
          <p:nvPr>
            <p:ph type="dt" sz="half" idx="10"/>
          </p:nvPr>
        </p:nvSpPr>
        <p:spPr/>
        <p:txBody>
          <a:bodyPr/>
          <a:lstStyle/>
          <a:p>
            <a:fld id="{64F0E216-BA48-4F04-AC4F-645AA0DD6AC6}" type="datetimeFigureOut">
              <a:rPr lang="en-US" smtClean="0"/>
              <a:t>3/29/22</a:t>
            </a:fld>
            <a:endParaRPr lang="en-US" dirty="0"/>
          </a:p>
        </p:txBody>
      </p:sp>
      <p:sp>
        <p:nvSpPr>
          <p:cNvPr id="5" name="Footer Placeholder 4">
            <a:extLst>
              <a:ext uri="{FF2B5EF4-FFF2-40B4-BE49-F238E27FC236}">
                <a16:creationId xmlns:a16="http://schemas.microsoft.com/office/drawing/2014/main" id="{72B09294-94B7-AA4C-B756-DB2EAE075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3490B6-BA26-4443-9160-863B97ED2F40}"/>
              </a:ext>
            </a:extLst>
          </p:cNvPr>
          <p:cNvSpPr>
            <a:spLocks noGrp="1"/>
          </p:cNvSpPr>
          <p:nvPr>
            <p:ph type="sldNum" sz="quarter" idx="12"/>
          </p:nvPr>
        </p:nvSpPr>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141088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30F8-68F9-5C47-B67B-2CD470F763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305240-A5F6-5C44-A220-8BC5F12D2D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E0169-A619-DB44-8611-7C8D8FEA1F0E}"/>
              </a:ext>
            </a:extLst>
          </p:cNvPr>
          <p:cNvSpPr>
            <a:spLocks noGrp="1"/>
          </p:cNvSpPr>
          <p:nvPr>
            <p:ph type="dt" sz="half" idx="10"/>
          </p:nvPr>
        </p:nvSpPr>
        <p:spPr/>
        <p:txBody>
          <a:bodyPr/>
          <a:lstStyle/>
          <a:p>
            <a:fld id="{64F0E216-BA48-4F04-AC4F-645AA0DD6AC6}" type="datetimeFigureOut">
              <a:rPr lang="en-US" smtClean="0"/>
              <a:t>3/29/22</a:t>
            </a:fld>
            <a:endParaRPr lang="en-US"/>
          </a:p>
        </p:txBody>
      </p:sp>
      <p:sp>
        <p:nvSpPr>
          <p:cNvPr id="5" name="Footer Placeholder 4">
            <a:extLst>
              <a:ext uri="{FF2B5EF4-FFF2-40B4-BE49-F238E27FC236}">
                <a16:creationId xmlns:a16="http://schemas.microsoft.com/office/drawing/2014/main" id="{5A99400D-9675-8B45-B94C-5335948F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50AF5-62E9-B041-8D48-08399F487192}"/>
              </a:ext>
            </a:extLst>
          </p:cNvPr>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62221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A35B64-7296-FF4A-9E37-6CCB8CC8C4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CAE26-C3FD-1F41-AC1F-761AF00126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FDEE7-66B9-3B40-B995-F0D9EC67C012}"/>
              </a:ext>
            </a:extLst>
          </p:cNvPr>
          <p:cNvSpPr>
            <a:spLocks noGrp="1"/>
          </p:cNvSpPr>
          <p:nvPr>
            <p:ph type="dt" sz="half" idx="10"/>
          </p:nvPr>
        </p:nvSpPr>
        <p:spPr/>
        <p:txBody>
          <a:bodyPr/>
          <a:lstStyle/>
          <a:p>
            <a:fld id="{64F0E216-BA48-4F04-AC4F-645AA0DD6AC6}" type="datetimeFigureOut">
              <a:rPr lang="en-US" smtClean="0"/>
              <a:t>3/29/22</a:t>
            </a:fld>
            <a:endParaRPr lang="en-US"/>
          </a:p>
        </p:txBody>
      </p:sp>
      <p:sp>
        <p:nvSpPr>
          <p:cNvPr id="5" name="Footer Placeholder 4">
            <a:extLst>
              <a:ext uri="{FF2B5EF4-FFF2-40B4-BE49-F238E27FC236}">
                <a16:creationId xmlns:a16="http://schemas.microsoft.com/office/drawing/2014/main" id="{7FFF2B1A-9797-9645-BF8B-7A0B94C2A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EEB6C-A44C-4147-A7C0-9CBC7B741B2A}"/>
              </a:ext>
            </a:extLst>
          </p:cNvPr>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73461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1A822-1388-8941-9D97-DBF34CE0E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7D242-2EFD-0444-810B-6740D221F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D9073-A211-F248-916D-A3FDB094E30C}"/>
              </a:ext>
            </a:extLst>
          </p:cNvPr>
          <p:cNvSpPr>
            <a:spLocks noGrp="1"/>
          </p:cNvSpPr>
          <p:nvPr>
            <p:ph type="dt" sz="half" idx="10"/>
          </p:nvPr>
        </p:nvSpPr>
        <p:spPr/>
        <p:txBody>
          <a:bodyPr/>
          <a:lstStyle/>
          <a:p>
            <a:fld id="{64F0E216-BA48-4F04-AC4F-645AA0DD6AC6}" type="datetimeFigureOut">
              <a:rPr lang="en-US" smtClean="0"/>
              <a:t>3/29/22</a:t>
            </a:fld>
            <a:endParaRPr lang="en-US"/>
          </a:p>
        </p:txBody>
      </p:sp>
      <p:sp>
        <p:nvSpPr>
          <p:cNvPr id="5" name="Footer Placeholder 4">
            <a:extLst>
              <a:ext uri="{FF2B5EF4-FFF2-40B4-BE49-F238E27FC236}">
                <a16:creationId xmlns:a16="http://schemas.microsoft.com/office/drawing/2014/main" id="{0471FFC1-F9DD-D548-A773-1A4A54F7D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7E770-5A57-E049-B8FB-B5598F11ED2D}"/>
              </a:ext>
            </a:extLst>
          </p:cNvPr>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498557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21BC-6A4C-654D-B48B-8403678375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EFF0A9-8AB8-0547-8C0D-C0C8F575E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9401DE-50AA-EF46-A35E-54D05CDD43C8}"/>
              </a:ext>
            </a:extLst>
          </p:cNvPr>
          <p:cNvSpPr>
            <a:spLocks noGrp="1"/>
          </p:cNvSpPr>
          <p:nvPr>
            <p:ph type="dt" sz="half" idx="10"/>
          </p:nvPr>
        </p:nvSpPr>
        <p:spPr/>
        <p:txBody>
          <a:bodyPr/>
          <a:lstStyle/>
          <a:p>
            <a:fld id="{64F0E216-BA48-4F04-AC4F-645AA0DD6AC6}" type="datetimeFigureOut">
              <a:rPr lang="en-US" smtClean="0"/>
              <a:t>3/29/22</a:t>
            </a:fld>
            <a:endParaRPr lang="en-US"/>
          </a:p>
        </p:txBody>
      </p:sp>
      <p:sp>
        <p:nvSpPr>
          <p:cNvPr id="5" name="Footer Placeholder 4">
            <a:extLst>
              <a:ext uri="{FF2B5EF4-FFF2-40B4-BE49-F238E27FC236}">
                <a16:creationId xmlns:a16="http://schemas.microsoft.com/office/drawing/2014/main" id="{C3669CB5-84A7-7742-B006-6AE4C632C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375FF-A7E7-764E-B20C-C5C81341FB21}"/>
              </a:ext>
            </a:extLst>
          </p:cNvPr>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095907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0AA62-72C3-824A-9910-49A5FB20C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2399F7-198A-F749-B149-10189CED3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9A79DA-837C-4945-A2BA-6A03055B15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DA8FF-5DE2-5D46-9DB6-6804C8EAD2DF}"/>
              </a:ext>
            </a:extLst>
          </p:cNvPr>
          <p:cNvSpPr>
            <a:spLocks noGrp="1"/>
          </p:cNvSpPr>
          <p:nvPr>
            <p:ph type="dt" sz="half" idx="10"/>
          </p:nvPr>
        </p:nvSpPr>
        <p:spPr/>
        <p:txBody>
          <a:bodyPr/>
          <a:lstStyle/>
          <a:p>
            <a:fld id="{64F0E216-BA48-4F04-AC4F-645AA0DD6AC6}" type="datetimeFigureOut">
              <a:rPr lang="en-US" smtClean="0"/>
              <a:t>3/29/22</a:t>
            </a:fld>
            <a:endParaRPr lang="en-US"/>
          </a:p>
        </p:txBody>
      </p:sp>
      <p:sp>
        <p:nvSpPr>
          <p:cNvPr id="6" name="Footer Placeholder 5">
            <a:extLst>
              <a:ext uri="{FF2B5EF4-FFF2-40B4-BE49-F238E27FC236}">
                <a16:creationId xmlns:a16="http://schemas.microsoft.com/office/drawing/2014/main" id="{C698D6EA-DF90-0D4C-8139-4CC1E8C607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AF905-FD8C-2942-ADC5-A3596274D204}"/>
              </a:ext>
            </a:extLst>
          </p:cNvPr>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56235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8982-F614-4149-95C7-6913DAE29D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074B56-F6C2-5E40-A515-7151D84DF9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D2040E-CC57-B64A-B70E-78004C0700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C474CE-DFBD-F249-8880-183C94DC8A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DB559-1984-7141-9855-D230C6B1AA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F940F1-FF2B-CE48-90DD-E318C00E9A8B}"/>
              </a:ext>
            </a:extLst>
          </p:cNvPr>
          <p:cNvSpPr>
            <a:spLocks noGrp="1"/>
          </p:cNvSpPr>
          <p:nvPr>
            <p:ph type="dt" sz="half" idx="10"/>
          </p:nvPr>
        </p:nvSpPr>
        <p:spPr/>
        <p:txBody>
          <a:bodyPr/>
          <a:lstStyle/>
          <a:p>
            <a:fld id="{64F0E216-BA48-4F04-AC4F-645AA0DD6AC6}" type="datetimeFigureOut">
              <a:rPr lang="en-US" smtClean="0"/>
              <a:t>3/29/22</a:t>
            </a:fld>
            <a:endParaRPr lang="en-US"/>
          </a:p>
        </p:txBody>
      </p:sp>
      <p:sp>
        <p:nvSpPr>
          <p:cNvPr id="8" name="Footer Placeholder 7">
            <a:extLst>
              <a:ext uri="{FF2B5EF4-FFF2-40B4-BE49-F238E27FC236}">
                <a16:creationId xmlns:a16="http://schemas.microsoft.com/office/drawing/2014/main" id="{EB7BAEF6-A84D-934B-8C48-4365E04756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6E0B23-0D53-3443-973F-D156294541E1}"/>
              </a:ext>
            </a:extLst>
          </p:cNvPr>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903393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7EBD-3B60-C74F-9537-467871FD70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F37913-A5B0-0C49-8C37-AAF584778D33}"/>
              </a:ext>
            </a:extLst>
          </p:cNvPr>
          <p:cNvSpPr>
            <a:spLocks noGrp="1"/>
          </p:cNvSpPr>
          <p:nvPr>
            <p:ph type="dt" sz="half" idx="10"/>
          </p:nvPr>
        </p:nvSpPr>
        <p:spPr/>
        <p:txBody>
          <a:bodyPr/>
          <a:lstStyle/>
          <a:p>
            <a:fld id="{64F0E216-BA48-4F04-AC4F-645AA0DD6AC6}" type="datetimeFigureOut">
              <a:rPr lang="en-US" smtClean="0"/>
              <a:t>3/29/22</a:t>
            </a:fld>
            <a:endParaRPr lang="en-US"/>
          </a:p>
        </p:txBody>
      </p:sp>
      <p:sp>
        <p:nvSpPr>
          <p:cNvPr id="4" name="Footer Placeholder 3">
            <a:extLst>
              <a:ext uri="{FF2B5EF4-FFF2-40B4-BE49-F238E27FC236}">
                <a16:creationId xmlns:a16="http://schemas.microsoft.com/office/drawing/2014/main" id="{D6521F2C-EF15-504C-9E72-AA9BF8B146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EB8A82-C6CA-DB45-8F19-5DE9DBD32296}"/>
              </a:ext>
            </a:extLst>
          </p:cNvPr>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43068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5600F9-584C-5940-8D76-8092469A8A96}"/>
              </a:ext>
            </a:extLst>
          </p:cNvPr>
          <p:cNvSpPr>
            <a:spLocks noGrp="1"/>
          </p:cNvSpPr>
          <p:nvPr>
            <p:ph type="dt" sz="half" idx="10"/>
          </p:nvPr>
        </p:nvSpPr>
        <p:spPr/>
        <p:txBody>
          <a:bodyPr/>
          <a:lstStyle/>
          <a:p>
            <a:fld id="{64F0E216-BA48-4F04-AC4F-645AA0DD6AC6}" type="datetimeFigureOut">
              <a:rPr lang="en-US" smtClean="0"/>
              <a:t>3/29/22</a:t>
            </a:fld>
            <a:endParaRPr lang="en-US"/>
          </a:p>
        </p:txBody>
      </p:sp>
      <p:sp>
        <p:nvSpPr>
          <p:cNvPr id="3" name="Footer Placeholder 2">
            <a:extLst>
              <a:ext uri="{FF2B5EF4-FFF2-40B4-BE49-F238E27FC236}">
                <a16:creationId xmlns:a16="http://schemas.microsoft.com/office/drawing/2014/main" id="{6E1003E9-939A-284D-90D2-D3982C9065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52122D-9631-3F4A-85E2-24C90CA2E5C2}"/>
              </a:ext>
            </a:extLst>
          </p:cNvPr>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83829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C8C33-4918-8246-B423-B53B01863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423DBB-4860-B043-8D18-2ADBDAE9E4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7C9255-E23F-AA49-94D0-82FDFB47C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05FC9-B51B-334F-A5D7-463B256613BF}"/>
              </a:ext>
            </a:extLst>
          </p:cNvPr>
          <p:cNvSpPr>
            <a:spLocks noGrp="1"/>
          </p:cNvSpPr>
          <p:nvPr>
            <p:ph type="dt" sz="half" idx="10"/>
          </p:nvPr>
        </p:nvSpPr>
        <p:spPr/>
        <p:txBody>
          <a:bodyPr/>
          <a:lstStyle/>
          <a:p>
            <a:fld id="{64F0E216-BA48-4F04-AC4F-645AA0DD6AC6}" type="datetimeFigureOut">
              <a:rPr lang="en-US" smtClean="0"/>
              <a:t>3/29/22</a:t>
            </a:fld>
            <a:endParaRPr lang="en-US"/>
          </a:p>
        </p:txBody>
      </p:sp>
      <p:sp>
        <p:nvSpPr>
          <p:cNvPr id="6" name="Footer Placeholder 5">
            <a:extLst>
              <a:ext uri="{FF2B5EF4-FFF2-40B4-BE49-F238E27FC236}">
                <a16:creationId xmlns:a16="http://schemas.microsoft.com/office/drawing/2014/main" id="{A61EF6A6-2290-DE46-855F-4CBF4CFA9D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19FBFF-5029-7043-948E-BA9FBF4FBF87}"/>
              </a:ext>
            </a:extLst>
          </p:cNvPr>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87372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078F-3164-0643-B787-3B0C6DB12E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D9DA59-409B-7249-A1A4-80A81CA1DD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46CB61-2E15-FC4D-BF94-236F65667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C33E7-5B3A-E042-AEAA-BF009E5FE3CC}"/>
              </a:ext>
            </a:extLst>
          </p:cNvPr>
          <p:cNvSpPr>
            <a:spLocks noGrp="1"/>
          </p:cNvSpPr>
          <p:nvPr>
            <p:ph type="dt" sz="half" idx="10"/>
          </p:nvPr>
        </p:nvSpPr>
        <p:spPr/>
        <p:txBody>
          <a:bodyPr/>
          <a:lstStyle/>
          <a:p>
            <a:fld id="{64F0E216-BA48-4F04-AC4F-645AA0DD6AC6}" type="datetimeFigureOut">
              <a:rPr lang="en-US" smtClean="0"/>
              <a:t>3/29/22</a:t>
            </a:fld>
            <a:endParaRPr lang="en-US"/>
          </a:p>
        </p:txBody>
      </p:sp>
      <p:sp>
        <p:nvSpPr>
          <p:cNvPr id="6" name="Footer Placeholder 5">
            <a:extLst>
              <a:ext uri="{FF2B5EF4-FFF2-40B4-BE49-F238E27FC236}">
                <a16:creationId xmlns:a16="http://schemas.microsoft.com/office/drawing/2014/main" id="{FF95EA03-AAE1-6D40-AC5B-4B8E65773C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EA94E2-69B3-3F4A-8DAB-79099ED13477}"/>
              </a:ext>
            </a:extLst>
          </p:cNvPr>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212280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9606DB-CFA8-5443-8DEC-276FC88D7F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575947-232B-DA47-8F32-804A4A2263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72AC8-97ED-344D-B186-B6F432F63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0E216-BA48-4F04-AC4F-645AA0DD6AC6}" type="datetimeFigureOut">
              <a:rPr lang="en-US" smtClean="0"/>
              <a:pPr/>
              <a:t>3/29/22</a:t>
            </a:fld>
            <a:endParaRPr lang="en-US" dirty="0"/>
          </a:p>
        </p:txBody>
      </p:sp>
      <p:sp>
        <p:nvSpPr>
          <p:cNvPr id="5" name="Footer Placeholder 4">
            <a:extLst>
              <a:ext uri="{FF2B5EF4-FFF2-40B4-BE49-F238E27FC236}">
                <a16:creationId xmlns:a16="http://schemas.microsoft.com/office/drawing/2014/main" id="{DC1F4F50-CCE1-A744-987E-A886A814D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E76D2DD-1026-8E4D-9E20-4B3E09E6E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35435708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93F8-D0D1-764B-B4F3-44ADE4D5C806}"/>
              </a:ext>
            </a:extLst>
          </p:cNvPr>
          <p:cNvSpPr>
            <a:spLocks noGrp="1"/>
          </p:cNvSpPr>
          <p:nvPr>
            <p:ph type="ctrTitle"/>
          </p:nvPr>
        </p:nvSpPr>
        <p:spPr>
          <a:xfrm>
            <a:off x="1079510" y="4602162"/>
            <a:ext cx="4457690" cy="1720850"/>
          </a:xfrm>
        </p:spPr>
        <p:txBody>
          <a:bodyPr anchor="ctr">
            <a:normAutofit/>
          </a:bodyPr>
          <a:lstStyle/>
          <a:p>
            <a:r>
              <a:rPr lang="en-US"/>
              <a:t>Figures</a:t>
            </a:r>
            <a:endParaRPr lang="en-US" dirty="0"/>
          </a:p>
        </p:txBody>
      </p:sp>
      <p:pic>
        <p:nvPicPr>
          <p:cNvPr id="23" name="Picture 2">
            <a:extLst>
              <a:ext uri="{FF2B5EF4-FFF2-40B4-BE49-F238E27FC236}">
                <a16:creationId xmlns:a16="http://schemas.microsoft.com/office/drawing/2014/main" id="{2C46BC59-2744-5C30-6435-D243AE0DCFD8}"/>
              </a:ext>
            </a:extLst>
          </p:cNvPr>
          <p:cNvPicPr>
            <a:picLocks noChangeAspect="1"/>
          </p:cNvPicPr>
          <p:nvPr/>
        </p:nvPicPr>
        <p:blipFill rotWithShape="1">
          <a:blip r:embed="rId2"/>
          <a:srcRect t="28745" b="27494"/>
          <a:stretch/>
        </p:blipFill>
        <p:spPr>
          <a:xfrm>
            <a:off x="20" y="10"/>
            <a:ext cx="12191977" cy="4014777"/>
          </a:xfrm>
          <a:prstGeom prst="rect">
            <a:avLst/>
          </a:prstGeom>
        </p:spPr>
      </p:pic>
    </p:spTree>
    <p:extLst>
      <p:ext uri="{BB962C8B-B14F-4D97-AF65-F5344CB8AC3E}">
        <p14:creationId xmlns:p14="http://schemas.microsoft.com/office/powerpoint/2010/main" val="2176057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A52A-61F5-344A-8CB2-E0A4B5C35CC1}"/>
              </a:ext>
            </a:extLst>
          </p:cNvPr>
          <p:cNvSpPr>
            <a:spLocks noGrp="1"/>
          </p:cNvSpPr>
          <p:nvPr>
            <p:ph type="title"/>
          </p:nvPr>
        </p:nvSpPr>
        <p:spPr>
          <a:xfrm>
            <a:off x="2197101" y="1089025"/>
            <a:ext cx="7797799" cy="1532951"/>
          </a:xfrm>
        </p:spPr>
        <p:txBody>
          <a:bodyPr vert="horz" lIns="0" tIns="0" rIns="0" bIns="0" rtlCol="0" anchor="b" anchorCtr="0">
            <a:normAutofit/>
          </a:bodyPr>
          <a:lstStyle/>
          <a:p>
            <a:pPr algn="ctr"/>
            <a:r>
              <a:rPr lang="en-US" dirty="0"/>
              <a:t>Figure 3</a:t>
            </a:r>
          </a:p>
        </p:txBody>
      </p:sp>
    </p:spTree>
    <p:extLst>
      <p:ext uri="{BB962C8B-B14F-4D97-AF65-F5344CB8AC3E}">
        <p14:creationId xmlns:p14="http://schemas.microsoft.com/office/powerpoint/2010/main" val="36395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BC604E-1C68-B14F-9F88-014526DD2435}"/>
              </a:ext>
            </a:extLst>
          </p:cNvPr>
          <p:cNvPicPr>
            <a:picLocks noChangeAspect="1"/>
          </p:cNvPicPr>
          <p:nvPr/>
        </p:nvPicPr>
        <p:blipFill>
          <a:blip r:embed="rId2"/>
          <a:stretch>
            <a:fillRect/>
          </a:stretch>
        </p:blipFill>
        <p:spPr>
          <a:xfrm>
            <a:off x="0" y="260601"/>
            <a:ext cx="12192000" cy="6336798"/>
          </a:xfrm>
          <a:prstGeom prst="rect">
            <a:avLst/>
          </a:prstGeom>
        </p:spPr>
      </p:pic>
    </p:spTree>
    <p:extLst>
      <p:ext uri="{BB962C8B-B14F-4D97-AF65-F5344CB8AC3E}">
        <p14:creationId xmlns:p14="http://schemas.microsoft.com/office/powerpoint/2010/main" val="489210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FFCFD6-17BA-9B46-BE45-E5BE5F8B9E03}"/>
              </a:ext>
            </a:extLst>
          </p:cNvPr>
          <p:cNvPicPr>
            <a:picLocks noChangeAspect="1"/>
          </p:cNvPicPr>
          <p:nvPr/>
        </p:nvPicPr>
        <p:blipFill>
          <a:blip r:embed="rId2"/>
          <a:stretch>
            <a:fillRect/>
          </a:stretch>
        </p:blipFill>
        <p:spPr>
          <a:xfrm>
            <a:off x="2231302" y="0"/>
            <a:ext cx="7729396" cy="6858000"/>
          </a:xfrm>
          <a:prstGeom prst="rect">
            <a:avLst/>
          </a:prstGeom>
        </p:spPr>
      </p:pic>
    </p:spTree>
    <p:extLst>
      <p:ext uri="{BB962C8B-B14F-4D97-AF65-F5344CB8AC3E}">
        <p14:creationId xmlns:p14="http://schemas.microsoft.com/office/powerpoint/2010/main" val="1353242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A52A-61F5-344A-8CB2-E0A4B5C35CC1}"/>
              </a:ext>
            </a:extLst>
          </p:cNvPr>
          <p:cNvSpPr>
            <a:spLocks noGrp="1"/>
          </p:cNvSpPr>
          <p:nvPr>
            <p:ph type="title"/>
          </p:nvPr>
        </p:nvSpPr>
        <p:spPr>
          <a:xfrm>
            <a:off x="2197101" y="1089025"/>
            <a:ext cx="7797799" cy="1532951"/>
          </a:xfrm>
        </p:spPr>
        <p:txBody>
          <a:bodyPr vert="horz" lIns="0" tIns="0" rIns="0" bIns="0" rtlCol="0" anchor="b" anchorCtr="0">
            <a:normAutofit/>
          </a:bodyPr>
          <a:lstStyle/>
          <a:p>
            <a:pPr algn="ctr"/>
            <a:r>
              <a:rPr lang="en-US" dirty="0"/>
              <a:t>Figure 4</a:t>
            </a:r>
          </a:p>
        </p:txBody>
      </p:sp>
    </p:spTree>
    <p:extLst>
      <p:ext uri="{BB962C8B-B14F-4D97-AF65-F5344CB8AC3E}">
        <p14:creationId xmlns:p14="http://schemas.microsoft.com/office/powerpoint/2010/main" val="11885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161CB6-5AAD-BC4F-9814-9245B105A6BC}"/>
              </a:ext>
            </a:extLst>
          </p:cNvPr>
          <p:cNvPicPr>
            <a:picLocks noChangeAspect="1"/>
          </p:cNvPicPr>
          <p:nvPr/>
        </p:nvPicPr>
        <p:blipFill>
          <a:blip r:embed="rId2"/>
          <a:stretch>
            <a:fillRect/>
          </a:stretch>
        </p:blipFill>
        <p:spPr>
          <a:xfrm>
            <a:off x="148331" y="488156"/>
            <a:ext cx="11895337" cy="5881688"/>
          </a:xfrm>
          <a:prstGeom prst="rect">
            <a:avLst/>
          </a:prstGeom>
        </p:spPr>
      </p:pic>
    </p:spTree>
    <p:extLst>
      <p:ext uri="{BB962C8B-B14F-4D97-AF65-F5344CB8AC3E}">
        <p14:creationId xmlns:p14="http://schemas.microsoft.com/office/powerpoint/2010/main" val="1556318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A52A-61F5-344A-8CB2-E0A4B5C35CC1}"/>
              </a:ext>
            </a:extLst>
          </p:cNvPr>
          <p:cNvSpPr>
            <a:spLocks noGrp="1"/>
          </p:cNvSpPr>
          <p:nvPr>
            <p:ph type="title"/>
          </p:nvPr>
        </p:nvSpPr>
        <p:spPr>
          <a:xfrm>
            <a:off x="2197101" y="1089025"/>
            <a:ext cx="7797799" cy="1532951"/>
          </a:xfrm>
        </p:spPr>
        <p:txBody>
          <a:bodyPr vert="horz" lIns="0" tIns="0" rIns="0" bIns="0" rtlCol="0" anchor="b" anchorCtr="0">
            <a:normAutofit/>
          </a:bodyPr>
          <a:lstStyle/>
          <a:p>
            <a:pPr algn="ctr"/>
            <a:r>
              <a:rPr lang="en-US" dirty="0"/>
              <a:t>Methodological Figures</a:t>
            </a:r>
          </a:p>
        </p:txBody>
      </p:sp>
    </p:spTree>
    <p:extLst>
      <p:ext uri="{BB962C8B-B14F-4D97-AF65-F5344CB8AC3E}">
        <p14:creationId xmlns:p14="http://schemas.microsoft.com/office/powerpoint/2010/main" val="226124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F0E3C6-908B-D94A-8E73-EF73166CF5F8}"/>
              </a:ext>
            </a:extLst>
          </p:cNvPr>
          <p:cNvPicPr>
            <a:picLocks noChangeAspect="1"/>
          </p:cNvPicPr>
          <p:nvPr/>
        </p:nvPicPr>
        <p:blipFill>
          <a:blip r:embed="rId2"/>
          <a:stretch>
            <a:fillRect/>
          </a:stretch>
        </p:blipFill>
        <p:spPr>
          <a:xfrm>
            <a:off x="1958507" y="89572"/>
            <a:ext cx="7710149" cy="6678855"/>
          </a:xfrm>
          <a:prstGeom prst="rect">
            <a:avLst/>
          </a:prstGeom>
        </p:spPr>
      </p:pic>
    </p:spTree>
    <p:extLst>
      <p:ext uri="{BB962C8B-B14F-4D97-AF65-F5344CB8AC3E}">
        <p14:creationId xmlns:p14="http://schemas.microsoft.com/office/powerpoint/2010/main" val="3642599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106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370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2EE3DEED-54DA-964C-A27F-F3F31D018C18}"/>
              </a:ext>
            </a:extLst>
          </p:cNvPr>
          <p:cNvSpPr txBox="1"/>
          <p:nvPr/>
        </p:nvSpPr>
        <p:spPr>
          <a:xfrm>
            <a:off x="1304560" y="241607"/>
            <a:ext cx="9582880" cy="707886"/>
          </a:xfrm>
          <a:prstGeom prst="rect">
            <a:avLst/>
          </a:prstGeom>
          <a:noFill/>
        </p:spPr>
        <p:txBody>
          <a:bodyPr wrap="none" rtlCol="0">
            <a:spAutoFit/>
          </a:bodyPr>
          <a:lstStyle/>
          <a:p>
            <a:r>
              <a:rPr lang="en-US" sz="4000" b="1" dirty="0">
                <a:latin typeface="Seaford Display" pitchFamily="2" charset="0"/>
              </a:rPr>
              <a:t>Seasonal selection does not occur in a vacuum</a:t>
            </a:r>
          </a:p>
        </p:txBody>
      </p:sp>
      <p:grpSp>
        <p:nvGrpSpPr>
          <p:cNvPr id="113" name="Group 112">
            <a:extLst>
              <a:ext uri="{FF2B5EF4-FFF2-40B4-BE49-F238E27FC236}">
                <a16:creationId xmlns:a16="http://schemas.microsoft.com/office/drawing/2014/main" id="{898965A0-B090-EC4D-8F5C-5B804DBDAFF1}"/>
              </a:ext>
            </a:extLst>
          </p:cNvPr>
          <p:cNvGrpSpPr/>
          <p:nvPr/>
        </p:nvGrpSpPr>
        <p:grpSpPr>
          <a:xfrm>
            <a:off x="6040206" y="1399596"/>
            <a:ext cx="5793733" cy="4231576"/>
            <a:chOff x="6096000" y="1877898"/>
            <a:chExt cx="5793733" cy="4231576"/>
          </a:xfrm>
        </p:grpSpPr>
        <p:pic>
          <p:nvPicPr>
            <p:cNvPr id="108" name="Picture 107">
              <a:extLst>
                <a:ext uri="{FF2B5EF4-FFF2-40B4-BE49-F238E27FC236}">
                  <a16:creationId xmlns:a16="http://schemas.microsoft.com/office/drawing/2014/main" id="{DA2589E5-E6C8-9C4D-8B9E-E2450465D5DB}"/>
                </a:ext>
              </a:extLst>
            </p:cNvPr>
            <p:cNvPicPr>
              <a:picLocks noChangeAspect="1"/>
            </p:cNvPicPr>
            <p:nvPr/>
          </p:nvPicPr>
          <p:blipFill>
            <a:blip r:embed="rId3"/>
            <a:stretch>
              <a:fillRect/>
            </a:stretch>
          </p:blipFill>
          <p:spPr>
            <a:xfrm>
              <a:off x="6096000" y="1877898"/>
              <a:ext cx="5793733" cy="3877517"/>
            </a:xfrm>
            <a:prstGeom prst="rect">
              <a:avLst/>
            </a:prstGeom>
          </p:spPr>
        </p:pic>
        <p:sp>
          <p:nvSpPr>
            <p:cNvPr id="109" name="TextBox 108">
              <a:extLst>
                <a:ext uri="{FF2B5EF4-FFF2-40B4-BE49-F238E27FC236}">
                  <a16:creationId xmlns:a16="http://schemas.microsoft.com/office/drawing/2014/main" id="{0F6A8CA8-F576-2D4B-9B00-45F3151178D6}"/>
                </a:ext>
              </a:extLst>
            </p:cNvPr>
            <p:cNvSpPr txBox="1"/>
            <p:nvPr/>
          </p:nvSpPr>
          <p:spPr>
            <a:xfrm>
              <a:off x="7580084" y="2024402"/>
              <a:ext cx="1577163" cy="369332"/>
            </a:xfrm>
            <a:prstGeom prst="rect">
              <a:avLst/>
            </a:prstGeom>
            <a:solidFill>
              <a:schemeClr val="bg1"/>
            </a:solidFill>
          </p:spPr>
          <p:txBody>
            <a:bodyPr wrap="none" rtlCol="0">
              <a:spAutoFit/>
            </a:bodyPr>
            <a:lstStyle/>
            <a:p>
              <a:r>
                <a:rPr lang="en-US" dirty="0">
                  <a:latin typeface="Seaford Display" pitchFamily="2" charset="0"/>
                </a:rPr>
                <a:t>Collection Year</a:t>
              </a:r>
            </a:p>
          </p:txBody>
        </p:sp>
        <p:sp>
          <p:nvSpPr>
            <p:cNvPr id="110" name="TextBox 109">
              <a:extLst>
                <a:ext uri="{FF2B5EF4-FFF2-40B4-BE49-F238E27FC236}">
                  <a16:creationId xmlns:a16="http://schemas.microsoft.com/office/drawing/2014/main" id="{810D97A0-CB94-884C-82BD-8E412949B790}"/>
                </a:ext>
              </a:extLst>
            </p:cNvPr>
            <p:cNvSpPr txBox="1"/>
            <p:nvPr/>
          </p:nvSpPr>
          <p:spPr>
            <a:xfrm>
              <a:off x="6561613" y="5463143"/>
              <a:ext cx="1135247" cy="646331"/>
            </a:xfrm>
            <a:prstGeom prst="rect">
              <a:avLst/>
            </a:prstGeom>
            <a:solidFill>
              <a:schemeClr val="bg1"/>
            </a:solidFill>
          </p:spPr>
          <p:txBody>
            <a:bodyPr wrap="none" rtlCol="0">
              <a:spAutoFit/>
            </a:bodyPr>
            <a:lstStyle/>
            <a:p>
              <a:r>
                <a:rPr lang="en-US" dirty="0">
                  <a:latin typeface="Seaford Display" pitchFamily="2" charset="0"/>
                </a:rPr>
                <a:t>Spring</a:t>
              </a:r>
            </a:p>
            <a:p>
              <a:r>
                <a:rPr lang="en-US" dirty="0">
                  <a:latin typeface="Seaford Display" pitchFamily="2" charset="0"/>
                </a:rPr>
                <a:t>Expansion</a:t>
              </a:r>
            </a:p>
          </p:txBody>
        </p:sp>
        <p:sp>
          <p:nvSpPr>
            <p:cNvPr id="111" name="TextBox 110">
              <a:extLst>
                <a:ext uri="{FF2B5EF4-FFF2-40B4-BE49-F238E27FC236}">
                  <a16:creationId xmlns:a16="http://schemas.microsoft.com/office/drawing/2014/main" id="{DBCAD19B-5211-1B42-84F1-DA65A315A95C}"/>
                </a:ext>
              </a:extLst>
            </p:cNvPr>
            <p:cNvSpPr txBox="1"/>
            <p:nvPr/>
          </p:nvSpPr>
          <p:spPr>
            <a:xfrm>
              <a:off x="8690781" y="4423611"/>
              <a:ext cx="1369221" cy="646331"/>
            </a:xfrm>
            <a:prstGeom prst="rect">
              <a:avLst/>
            </a:prstGeom>
            <a:solidFill>
              <a:schemeClr val="bg1"/>
            </a:solidFill>
          </p:spPr>
          <p:txBody>
            <a:bodyPr wrap="none" rtlCol="0">
              <a:spAutoFit/>
            </a:bodyPr>
            <a:lstStyle/>
            <a:p>
              <a:pPr algn="ctr"/>
              <a:r>
                <a:rPr lang="en-US" dirty="0">
                  <a:latin typeface="Seaford Display" pitchFamily="2" charset="0"/>
                </a:rPr>
                <a:t>Summer/Fall</a:t>
              </a:r>
            </a:p>
            <a:p>
              <a:pPr algn="ctr"/>
              <a:r>
                <a:rPr lang="en-US" dirty="0">
                  <a:latin typeface="Seaford Display" pitchFamily="2" charset="0"/>
                </a:rPr>
                <a:t>Boom</a:t>
              </a:r>
            </a:p>
          </p:txBody>
        </p:sp>
        <p:sp>
          <p:nvSpPr>
            <p:cNvPr id="112" name="TextBox 111">
              <a:extLst>
                <a:ext uri="{FF2B5EF4-FFF2-40B4-BE49-F238E27FC236}">
                  <a16:creationId xmlns:a16="http://schemas.microsoft.com/office/drawing/2014/main" id="{DC46AEE9-E4D6-594E-B897-D186CC5E838C}"/>
                </a:ext>
              </a:extLst>
            </p:cNvPr>
            <p:cNvSpPr txBox="1"/>
            <p:nvPr/>
          </p:nvSpPr>
          <p:spPr>
            <a:xfrm>
              <a:off x="10912029" y="5463143"/>
              <a:ext cx="977704" cy="646331"/>
            </a:xfrm>
            <a:prstGeom prst="rect">
              <a:avLst/>
            </a:prstGeom>
            <a:solidFill>
              <a:schemeClr val="bg1"/>
            </a:solidFill>
          </p:spPr>
          <p:txBody>
            <a:bodyPr wrap="none" rtlCol="0">
              <a:spAutoFit/>
            </a:bodyPr>
            <a:lstStyle/>
            <a:p>
              <a:r>
                <a:rPr lang="en-US" dirty="0">
                  <a:latin typeface="Seaford Display" pitchFamily="2" charset="0"/>
                </a:rPr>
                <a:t>Winter</a:t>
              </a:r>
            </a:p>
            <a:p>
              <a:r>
                <a:rPr lang="en-US" dirty="0">
                  <a:latin typeface="Seaford Display" pitchFamily="2" charset="0"/>
                </a:rPr>
                <a:t>Collapse</a:t>
              </a:r>
            </a:p>
          </p:txBody>
        </p:sp>
      </p:grpSp>
      <p:grpSp>
        <p:nvGrpSpPr>
          <p:cNvPr id="116" name="Group 115">
            <a:extLst>
              <a:ext uri="{FF2B5EF4-FFF2-40B4-BE49-F238E27FC236}">
                <a16:creationId xmlns:a16="http://schemas.microsoft.com/office/drawing/2014/main" id="{94A16CD8-AB65-E542-B5F0-E6790A155B11}"/>
              </a:ext>
            </a:extLst>
          </p:cNvPr>
          <p:cNvGrpSpPr/>
          <p:nvPr/>
        </p:nvGrpSpPr>
        <p:grpSpPr>
          <a:xfrm>
            <a:off x="179294" y="1107989"/>
            <a:ext cx="5916706" cy="5117068"/>
            <a:chOff x="123500" y="949493"/>
            <a:chExt cx="5916706" cy="5117068"/>
          </a:xfrm>
        </p:grpSpPr>
        <p:pic>
          <p:nvPicPr>
            <p:cNvPr id="80" name="Picture 2" descr="Charlottesville climate: Average Temperature, weather by month, Charlottesville  weather averages - Climate-Data.org">
              <a:extLst>
                <a:ext uri="{FF2B5EF4-FFF2-40B4-BE49-F238E27FC236}">
                  <a16:creationId xmlns:a16="http://schemas.microsoft.com/office/drawing/2014/main" id="{9D83221A-96B5-3F4B-BF09-0FDDBC86D5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59" t="8156" r="18988" b="13079"/>
            <a:stretch/>
          </p:blipFill>
          <p:spPr bwMode="auto">
            <a:xfrm>
              <a:off x="123500" y="1095634"/>
              <a:ext cx="4992156" cy="3218158"/>
            </a:xfrm>
            <a:prstGeom prst="rect">
              <a:avLst/>
            </a:prstGeom>
            <a:noFill/>
            <a:extLst>
              <a:ext uri="{909E8E84-426E-40DD-AFC4-6F175D3DCCD1}">
                <a14:hiddenFill xmlns:a14="http://schemas.microsoft.com/office/drawing/2010/main">
                  <a:solidFill>
                    <a:srgbClr val="FFFFFF"/>
                  </a:solidFill>
                </a14:hiddenFill>
              </a:ext>
            </a:extLst>
          </p:spPr>
        </p:pic>
        <p:sp>
          <p:nvSpPr>
            <p:cNvPr id="81" name="Title 1">
              <a:extLst>
                <a:ext uri="{FF2B5EF4-FFF2-40B4-BE49-F238E27FC236}">
                  <a16:creationId xmlns:a16="http://schemas.microsoft.com/office/drawing/2014/main" id="{3464319C-EBBD-E141-8CBF-A002AC42D34C}"/>
                </a:ext>
              </a:extLst>
            </p:cNvPr>
            <p:cNvSpPr txBox="1">
              <a:spLocks/>
            </p:cNvSpPr>
            <p:nvPr/>
          </p:nvSpPr>
          <p:spPr>
            <a:xfrm>
              <a:off x="1597764" y="4563566"/>
              <a:ext cx="3022044" cy="526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gn="ctr">
                <a:lnSpc>
                  <a:spcPct val="90000"/>
                </a:lnSpc>
              </a:pPr>
              <a:r>
                <a:rPr lang="en-US" sz="2000" spc="-150" dirty="0"/>
                <a:t>Month</a:t>
              </a:r>
            </a:p>
          </p:txBody>
        </p:sp>
        <p:sp>
          <p:nvSpPr>
            <p:cNvPr id="82" name="Rectangle 81">
              <a:extLst>
                <a:ext uri="{FF2B5EF4-FFF2-40B4-BE49-F238E27FC236}">
                  <a16:creationId xmlns:a16="http://schemas.microsoft.com/office/drawing/2014/main" id="{23808498-CD4C-7645-ABC8-A881F3184F85}"/>
                </a:ext>
              </a:extLst>
            </p:cNvPr>
            <p:cNvSpPr/>
            <p:nvPr/>
          </p:nvSpPr>
          <p:spPr>
            <a:xfrm>
              <a:off x="123500" y="1051783"/>
              <a:ext cx="1243153" cy="3467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itle 1">
              <a:extLst>
                <a:ext uri="{FF2B5EF4-FFF2-40B4-BE49-F238E27FC236}">
                  <a16:creationId xmlns:a16="http://schemas.microsoft.com/office/drawing/2014/main" id="{255EE705-691E-3C42-8290-EFA06AC152F2}"/>
                </a:ext>
              </a:extLst>
            </p:cNvPr>
            <p:cNvSpPr txBox="1">
              <a:spLocks/>
            </p:cNvSpPr>
            <p:nvPr/>
          </p:nvSpPr>
          <p:spPr>
            <a:xfrm>
              <a:off x="923794" y="3472516"/>
              <a:ext cx="442859" cy="526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pPr>
              <a:r>
                <a:rPr lang="en-US" sz="2800" spc="-150" dirty="0"/>
                <a:t>0</a:t>
              </a:r>
            </a:p>
          </p:txBody>
        </p:sp>
        <p:sp>
          <p:nvSpPr>
            <p:cNvPr id="84" name="Title 1">
              <a:extLst>
                <a:ext uri="{FF2B5EF4-FFF2-40B4-BE49-F238E27FC236}">
                  <a16:creationId xmlns:a16="http://schemas.microsoft.com/office/drawing/2014/main" id="{A39FFAF8-964F-7E4B-ABDB-A2989EAC6610}"/>
                </a:ext>
              </a:extLst>
            </p:cNvPr>
            <p:cNvSpPr txBox="1">
              <a:spLocks/>
            </p:cNvSpPr>
            <p:nvPr/>
          </p:nvSpPr>
          <p:spPr>
            <a:xfrm>
              <a:off x="754374" y="1436521"/>
              <a:ext cx="612281" cy="526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pPr>
              <a:r>
                <a:rPr lang="en-US" sz="2800" spc="-150" dirty="0"/>
                <a:t>40</a:t>
              </a:r>
            </a:p>
          </p:txBody>
        </p:sp>
        <p:sp>
          <p:nvSpPr>
            <p:cNvPr id="85" name="Title 1">
              <a:extLst>
                <a:ext uri="{FF2B5EF4-FFF2-40B4-BE49-F238E27FC236}">
                  <a16:creationId xmlns:a16="http://schemas.microsoft.com/office/drawing/2014/main" id="{66BDF0CA-EBF5-1246-855F-340F99EFE64F}"/>
                </a:ext>
              </a:extLst>
            </p:cNvPr>
            <p:cNvSpPr txBox="1">
              <a:spLocks/>
            </p:cNvSpPr>
            <p:nvPr/>
          </p:nvSpPr>
          <p:spPr>
            <a:xfrm>
              <a:off x="662663" y="4003974"/>
              <a:ext cx="935101" cy="526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pPr>
              <a:r>
                <a:rPr lang="en-US" sz="2800" spc="-150" dirty="0"/>
                <a:t>-10</a:t>
              </a:r>
            </a:p>
          </p:txBody>
        </p:sp>
        <p:cxnSp>
          <p:nvCxnSpPr>
            <p:cNvPr id="86" name="Straight Arrow Connector 85">
              <a:extLst>
                <a:ext uri="{FF2B5EF4-FFF2-40B4-BE49-F238E27FC236}">
                  <a16:creationId xmlns:a16="http://schemas.microsoft.com/office/drawing/2014/main" id="{C9CA8D86-C7A7-834B-B2C6-97165477B140}"/>
                </a:ext>
              </a:extLst>
            </p:cNvPr>
            <p:cNvCxnSpPr/>
            <p:nvPr/>
          </p:nvCxnSpPr>
          <p:spPr>
            <a:xfrm flipV="1">
              <a:off x="1101918" y="1941589"/>
              <a:ext cx="0" cy="14917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7" name="Picture 2" descr="Fly treatment in Massillon, Canton, Stark County">
              <a:extLst>
                <a:ext uri="{FF2B5EF4-FFF2-40B4-BE49-F238E27FC236}">
                  <a16:creationId xmlns:a16="http://schemas.microsoft.com/office/drawing/2014/main" id="{E02FE621-29CB-C04E-AAD6-44389D265E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9839" y="2126373"/>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Fly treatment in Massillon, Canton, Stark County">
              <a:extLst>
                <a:ext uri="{FF2B5EF4-FFF2-40B4-BE49-F238E27FC236}">
                  <a16:creationId xmlns:a16="http://schemas.microsoft.com/office/drawing/2014/main" id="{10E27F0B-14D8-C54C-AFEE-DF0F32CFD8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4584" y="2032349"/>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Fly treatment in Massillon, Canton, Stark County">
              <a:extLst>
                <a:ext uri="{FF2B5EF4-FFF2-40B4-BE49-F238E27FC236}">
                  <a16:creationId xmlns:a16="http://schemas.microsoft.com/office/drawing/2014/main" id="{CD25AC08-C593-ED4C-B872-F1A723FC14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7646" y="1951451"/>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Fly treatment in Massillon, Canton, Stark County">
              <a:extLst>
                <a:ext uri="{FF2B5EF4-FFF2-40B4-BE49-F238E27FC236}">
                  <a16:creationId xmlns:a16="http://schemas.microsoft.com/office/drawing/2014/main" id="{9C72714F-E535-384A-B938-63A1ED89A9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7621" y="1941031"/>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Fly treatment in Massillon, Canton, Stark County">
              <a:extLst>
                <a:ext uri="{FF2B5EF4-FFF2-40B4-BE49-F238E27FC236}">
                  <a16:creationId xmlns:a16="http://schemas.microsoft.com/office/drawing/2014/main" id="{2B20032F-2142-5341-B842-2FD69CEB0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6805" y="1962332"/>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Fly treatment in Massillon, Canton, Stark County">
              <a:extLst>
                <a:ext uri="{FF2B5EF4-FFF2-40B4-BE49-F238E27FC236}">
                  <a16:creationId xmlns:a16="http://schemas.microsoft.com/office/drawing/2014/main" id="{EC2696A2-7B7D-964E-BB10-CCA4C53D0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1966" y="2079003"/>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Fly treatment in Massillon, Canton, Stark County">
              <a:extLst>
                <a:ext uri="{FF2B5EF4-FFF2-40B4-BE49-F238E27FC236}">
                  <a16:creationId xmlns:a16="http://schemas.microsoft.com/office/drawing/2014/main" id="{C846F947-6655-6B4A-911A-B930943215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0084" y="2204007"/>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Fly treatment in Massillon, Canton, Stark County">
              <a:extLst>
                <a:ext uri="{FF2B5EF4-FFF2-40B4-BE49-F238E27FC236}">
                  <a16:creationId xmlns:a16="http://schemas.microsoft.com/office/drawing/2014/main" id="{C075716D-F727-C64E-AA25-80DC44E746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653" y="2339105"/>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Fly treatment in Massillon, Canton, Stark County">
              <a:extLst>
                <a:ext uri="{FF2B5EF4-FFF2-40B4-BE49-F238E27FC236}">
                  <a16:creationId xmlns:a16="http://schemas.microsoft.com/office/drawing/2014/main" id="{0A599A76-1828-3C44-8B85-9BD3A9F39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61" y="2474202"/>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Fly treatment in Massillon, Canton, Stark County">
              <a:extLst>
                <a:ext uri="{FF2B5EF4-FFF2-40B4-BE49-F238E27FC236}">
                  <a16:creationId xmlns:a16="http://schemas.microsoft.com/office/drawing/2014/main" id="{792A2F84-AAAD-A34E-9F6A-E9E365514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2110" y="2617745"/>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Fly treatment in Massillon, Canton, Stark County">
              <a:extLst>
                <a:ext uri="{FF2B5EF4-FFF2-40B4-BE49-F238E27FC236}">
                  <a16:creationId xmlns:a16="http://schemas.microsoft.com/office/drawing/2014/main" id="{1EC64654-43A2-2041-B7C9-17C8D8680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9459" y="2761288"/>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Fly treatment in Massillon, Canton, Stark County">
              <a:extLst>
                <a:ext uri="{FF2B5EF4-FFF2-40B4-BE49-F238E27FC236}">
                  <a16:creationId xmlns:a16="http://schemas.microsoft.com/office/drawing/2014/main" id="{B9F5083B-706F-AB40-98FA-4ACF9C4D67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039" y="2891974"/>
              <a:ext cx="263161" cy="2662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Fly treatment in Massillon, Canton, Stark County">
              <a:extLst>
                <a:ext uri="{FF2B5EF4-FFF2-40B4-BE49-F238E27FC236}">
                  <a16:creationId xmlns:a16="http://schemas.microsoft.com/office/drawing/2014/main" id="{54ECCB81-3C69-554E-B3F1-9E6AC98C0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4516" y="2284270"/>
              <a:ext cx="263161" cy="266247"/>
            </a:xfrm>
            <a:prstGeom prst="rect">
              <a:avLst/>
            </a:prstGeom>
            <a:noFill/>
            <a:extLst>
              <a:ext uri="{909E8E84-426E-40DD-AFC4-6F175D3DCCD1}">
                <a14:hiddenFill xmlns:a14="http://schemas.microsoft.com/office/drawing/2010/main">
                  <a:solidFill>
                    <a:srgbClr val="FFFFFF"/>
                  </a:solidFill>
                </a14:hiddenFill>
              </a:ext>
            </a:extLst>
          </p:spPr>
        </p:pic>
        <p:sp>
          <p:nvSpPr>
            <p:cNvPr id="100" name="Title 1">
              <a:extLst>
                <a:ext uri="{FF2B5EF4-FFF2-40B4-BE49-F238E27FC236}">
                  <a16:creationId xmlns:a16="http://schemas.microsoft.com/office/drawing/2014/main" id="{26F27CD7-DB36-A44C-AB08-83854B86BE17}"/>
                </a:ext>
              </a:extLst>
            </p:cNvPr>
            <p:cNvSpPr txBox="1">
              <a:spLocks/>
            </p:cNvSpPr>
            <p:nvPr/>
          </p:nvSpPr>
          <p:spPr>
            <a:xfrm>
              <a:off x="4797058" y="1291183"/>
              <a:ext cx="1243148" cy="649848"/>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pPr>
              <a:r>
                <a:rPr lang="en-US" sz="1800" spc="-150" dirty="0"/>
                <a:t>Fruit fly</a:t>
              </a:r>
            </a:p>
            <a:p>
              <a:pPr>
                <a:lnSpc>
                  <a:spcPct val="90000"/>
                </a:lnSpc>
              </a:pPr>
              <a:r>
                <a:rPr lang="en-US" sz="1800" spc="-150" dirty="0"/>
                <a:t>generations in a year</a:t>
              </a:r>
            </a:p>
          </p:txBody>
        </p:sp>
        <p:cxnSp>
          <p:nvCxnSpPr>
            <p:cNvPr id="101" name="Curved Connector 100">
              <a:extLst>
                <a:ext uri="{FF2B5EF4-FFF2-40B4-BE49-F238E27FC236}">
                  <a16:creationId xmlns:a16="http://schemas.microsoft.com/office/drawing/2014/main" id="{67FE724F-8005-1E48-8E59-0D1F397D1624}"/>
                </a:ext>
              </a:extLst>
            </p:cNvPr>
            <p:cNvCxnSpPr>
              <a:cxnSpLocks/>
              <a:stCxn id="100" idx="1"/>
              <a:endCxn id="91" idx="0"/>
            </p:cNvCxnSpPr>
            <p:nvPr/>
          </p:nvCxnSpPr>
          <p:spPr>
            <a:xfrm rot="10800000" flipV="1">
              <a:off x="3518385" y="1616107"/>
              <a:ext cx="1278673" cy="346225"/>
            </a:xfrm>
            <a:prstGeom prst="curvedConnector2">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27F3228-6BE5-D849-AB08-CC20099CBCFF}"/>
                </a:ext>
              </a:extLst>
            </p:cNvPr>
            <p:cNvCxnSpPr/>
            <p:nvPr/>
          </p:nvCxnSpPr>
          <p:spPr>
            <a:xfrm>
              <a:off x="2534516" y="1616107"/>
              <a:ext cx="0" cy="2110923"/>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DF2B5764-A150-9543-A35D-5BA06FFC8A31}"/>
                </a:ext>
              </a:extLst>
            </p:cNvPr>
            <p:cNvCxnSpPr/>
            <p:nvPr/>
          </p:nvCxnSpPr>
          <p:spPr>
            <a:xfrm>
              <a:off x="4483915" y="1616107"/>
              <a:ext cx="0" cy="2110923"/>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80CBF073-9BA0-F34C-BAC0-EFC1A819CB51}"/>
                </a:ext>
              </a:extLst>
            </p:cNvPr>
            <p:cNvCxnSpPr>
              <a:cxnSpLocks/>
            </p:cNvCxnSpPr>
            <p:nvPr/>
          </p:nvCxnSpPr>
          <p:spPr>
            <a:xfrm>
              <a:off x="1840962" y="4519715"/>
              <a:ext cx="23369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5" name="Title 1">
              <a:extLst>
                <a:ext uri="{FF2B5EF4-FFF2-40B4-BE49-F238E27FC236}">
                  <a16:creationId xmlns:a16="http://schemas.microsoft.com/office/drawing/2014/main" id="{9B464B0F-C52E-B344-BEBC-D9020FB3D0A4}"/>
                </a:ext>
              </a:extLst>
            </p:cNvPr>
            <p:cNvSpPr txBox="1">
              <a:spLocks/>
            </p:cNvSpPr>
            <p:nvPr/>
          </p:nvSpPr>
          <p:spPr>
            <a:xfrm>
              <a:off x="1158443" y="4256635"/>
              <a:ext cx="762188" cy="526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pPr>
              <a:r>
                <a:rPr lang="en-US" sz="2800" spc="-150" dirty="0"/>
                <a:t>Jan</a:t>
              </a:r>
            </a:p>
          </p:txBody>
        </p:sp>
        <p:sp>
          <p:nvSpPr>
            <p:cNvPr id="106" name="Title 1">
              <a:extLst>
                <a:ext uri="{FF2B5EF4-FFF2-40B4-BE49-F238E27FC236}">
                  <a16:creationId xmlns:a16="http://schemas.microsoft.com/office/drawing/2014/main" id="{DE957AD6-FED8-B548-871A-FCCE27CDDBD0}"/>
                </a:ext>
              </a:extLst>
            </p:cNvPr>
            <p:cNvSpPr txBox="1">
              <a:spLocks/>
            </p:cNvSpPr>
            <p:nvPr/>
          </p:nvSpPr>
          <p:spPr>
            <a:xfrm>
              <a:off x="4076611" y="4265017"/>
              <a:ext cx="762188" cy="526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nSpc>
                  <a:spcPct val="90000"/>
                </a:lnSpc>
              </a:pPr>
              <a:r>
                <a:rPr lang="en-US" sz="2800" spc="-150" dirty="0"/>
                <a:t>Dec</a:t>
              </a:r>
            </a:p>
          </p:txBody>
        </p:sp>
        <p:sp>
          <p:nvSpPr>
            <p:cNvPr id="107" name="Title 1">
              <a:extLst>
                <a:ext uri="{FF2B5EF4-FFF2-40B4-BE49-F238E27FC236}">
                  <a16:creationId xmlns:a16="http://schemas.microsoft.com/office/drawing/2014/main" id="{7E9893D5-33EA-6544-8376-CBF7CF7B5D87}"/>
                </a:ext>
              </a:extLst>
            </p:cNvPr>
            <p:cNvSpPr txBox="1">
              <a:spLocks/>
            </p:cNvSpPr>
            <p:nvPr/>
          </p:nvSpPr>
          <p:spPr>
            <a:xfrm rot="16200000">
              <a:off x="-1284596" y="2613627"/>
              <a:ext cx="3672511" cy="344244"/>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gn="ctr">
                <a:lnSpc>
                  <a:spcPct val="90000"/>
                </a:lnSpc>
              </a:pPr>
              <a:r>
                <a:rPr lang="en-US" sz="1800" spc="-150" dirty="0"/>
                <a:t>Mean Temperature (℃)</a:t>
              </a:r>
            </a:p>
          </p:txBody>
        </p:sp>
        <p:pic>
          <p:nvPicPr>
            <p:cNvPr id="114" name="Picture 113">
              <a:extLst>
                <a:ext uri="{FF2B5EF4-FFF2-40B4-BE49-F238E27FC236}">
                  <a16:creationId xmlns:a16="http://schemas.microsoft.com/office/drawing/2014/main" id="{092B56AE-5DF8-3841-9772-86184E87BD60}"/>
                </a:ext>
              </a:extLst>
            </p:cNvPr>
            <p:cNvPicPr>
              <a:picLocks noChangeAspect="1"/>
            </p:cNvPicPr>
            <p:nvPr/>
          </p:nvPicPr>
          <p:blipFill>
            <a:blip r:embed="rId6"/>
            <a:stretch>
              <a:fillRect/>
            </a:stretch>
          </p:blipFill>
          <p:spPr>
            <a:xfrm>
              <a:off x="923794" y="4998580"/>
              <a:ext cx="4228089" cy="1067981"/>
            </a:xfrm>
            <a:prstGeom prst="rect">
              <a:avLst/>
            </a:prstGeom>
          </p:spPr>
        </p:pic>
      </p:grpSp>
    </p:spTree>
    <p:extLst>
      <p:ext uri="{BB962C8B-B14F-4D97-AF65-F5344CB8AC3E}">
        <p14:creationId xmlns:p14="http://schemas.microsoft.com/office/powerpoint/2010/main" val="50233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dissolv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dissolve">
                                      <p:cBhvr>
                                        <p:cTn id="12"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68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A52A-61F5-344A-8CB2-E0A4B5C35CC1}"/>
              </a:ext>
            </a:extLst>
          </p:cNvPr>
          <p:cNvSpPr>
            <a:spLocks noGrp="1"/>
          </p:cNvSpPr>
          <p:nvPr>
            <p:ph type="title"/>
          </p:nvPr>
        </p:nvSpPr>
        <p:spPr>
          <a:xfrm>
            <a:off x="2197101" y="1089025"/>
            <a:ext cx="7797799" cy="1532951"/>
          </a:xfrm>
        </p:spPr>
        <p:txBody>
          <a:bodyPr vert="horz" lIns="0" tIns="0" rIns="0" bIns="0" rtlCol="0" anchor="b" anchorCtr="0">
            <a:normAutofit/>
          </a:bodyPr>
          <a:lstStyle/>
          <a:p>
            <a:pPr algn="ctr"/>
            <a:r>
              <a:rPr lang="en-US" dirty="0"/>
              <a:t>Figure 1</a:t>
            </a:r>
            <a:endParaRPr lang="en-US"/>
          </a:p>
        </p:txBody>
      </p:sp>
    </p:spTree>
    <p:extLst>
      <p:ext uri="{BB962C8B-B14F-4D97-AF65-F5344CB8AC3E}">
        <p14:creationId xmlns:p14="http://schemas.microsoft.com/office/powerpoint/2010/main" val="1336594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CE6C2B-D4FD-D44F-9450-001EF2CD4F44}"/>
              </a:ext>
            </a:extLst>
          </p:cNvPr>
          <p:cNvPicPr>
            <a:picLocks noChangeAspect="1"/>
          </p:cNvPicPr>
          <p:nvPr/>
        </p:nvPicPr>
        <p:blipFill>
          <a:blip r:embed="rId2"/>
          <a:stretch>
            <a:fillRect/>
          </a:stretch>
        </p:blipFill>
        <p:spPr>
          <a:xfrm>
            <a:off x="152801" y="1220448"/>
            <a:ext cx="11886397" cy="3951157"/>
          </a:xfrm>
          <a:prstGeom prst="rect">
            <a:avLst/>
          </a:prstGeom>
        </p:spPr>
      </p:pic>
    </p:spTree>
    <p:extLst>
      <p:ext uri="{BB962C8B-B14F-4D97-AF65-F5344CB8AC3E}">
        <p14:creationId xmlns:p14="http://schemas.microsoft.com/office/powerpoint/2010/main" val="1121733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6B900F-CAF7-1146-B419-2CEBB4824719}"/>
              </a:ext>
            </a:extLst>
          </p:cNvPr>
          <p:cNvPicPr>
            <a:picLocks noChangeAspect="1"/>
          </p:cNvPicPr>
          <p:nvPr/>
        </p:nvPicPr>
        <p:blipFill>
          <a:blip r:embed="rId3"/>
          <a:stretch>
            <a:fillRect/>
          </a:stretch>
        </p:blipFill>
        <p:spPr>
          <a:xfrm>
            <a:off x="423093" y="952252"/>
            <a:ext cx="11345813" cy="4953496"/>
          </a:xfrm>
          <a:prstGeom prst="rect">
            <a:avLst/>
          </a:prstGeom>
        </p:spPr>
      </p:pic>
    </p:spTree>
    <p:extLst>
      <p:ext uri="{BB962C8B-B14F-4D97-AF65-F5344CB8AC3E}">
        <p14:creationId xmlns:p14="http://schemas.microsoft.com/office/powerpoint/2010/main" val="940224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A52A-61F5-344A-8CB2-E0A4B5C35CC1}"/>
              </a:ext>
            </a:extLst>
          </p:cNvPr>
          <p:cNvSpPr>
            <a:spLocks noGrp="1"/>
          </p:cNvSpPr>
          <p:nvPr>
            <p:ph type="title"/>
          </p:nvPr>
        </p:nvSpPr>
        <p:spPr>
          <a:xfrm>
            <a:off x="2197101" y="1089025"/>
            <a:ext cx="7797799" cy="1532951"/>
          </a:xfrm>
        </p:spPr>
        <p:txBody>
          <a:bodyPr vert="horz" lIns="0" tIns="0" rIns="0" bIns="0" rtlCol="0" anchor="b" anchorCtr="0">
            <a:normAutofit/>
          </a:bodyPr>
          <a:lstStyle/>
          <a:p>
            <a:pPr algn="ctr"/>
            <a:r>
              <a:rPr lang="en-US" dirty="0"/>
              <a:t>Figure 2</a:t>
            </a:r>
          </a:p>
        </p:txBody>
      </p:sp>
    </p:spTree>
    <p:extLst>
      <p:ext uri="{BB962C8B-B14F-4D97-AF65-F5344CB8AC3E}">
        <p14:creationId xmlns:p14="http://schemas.microsoft.com/office/powerpoint/2010/main" val="16917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6B20E4-AC20-3B4F-9F26-27992DE5CA1D}"/>
              </a:ext>
            </a:extLst>
          </p:cNvPr>
          <p:cNvPicPr>
            <a:picLocks noChangeAspect="1"/>
          </p:cNvPicPr>
          <p:nvPr/>
        </p:nvPicPr>
        <p:blipFill>
          <a:blip r:embed="rId2"/>
          <a:stretch>
            <a:fillRect/>
          </a:stretch>
        </p:blipFill>
        <p:spPr>
          <a:xfrm>
            <a:off x="68537" y="1841603"/>
            <a:ext cx="12054926" cy="2895288"/>
          </a:xfrm>
          <a:prstGeom prst="rect">
            <a:avLst/>
          </a:prstGeom>
        </p:spPr>
      </p:pic>
    </p:spTree>
    <p:extLst>
      <p:ext uri="{BB962C8B-B14F-4D97-AF65-F5344CB8AC3E}">
        <p14:creationId xmlns:p14="http://schemas.microsoft.com/office/powerpoint/2010/main" val="1899745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2BF0E-B0AA-6043-A4C5-3CBBAAF6F9ED}"/>
              </a:ext>
            </a:extLst>
          </p:cNvPr>
          <p:cNvPicPr>
            <a:picLocks noChangeAspect="1"/>
          </p:cNvPicPr>
          <p:nvPr/>
        </p:nvPicPr>
        <p:blipFill>
          <a:blip r:embed="rId2"/>
          <a:stretch>
            <a:fillRect/>
          </a:stretch>
        </p:blipFill>
        <p:spPr>
          <a:xfrm>
            <a:off x="1098550" y="254000"/>
            <a:ext cx="9994900" cy="6350000"/>
          </a:xfrm>
          <a:prstGeom prst="rect">
            <a:avLst/>
          </a:prstGeom>
        </p:spPr>
      </p:pic>
    </p:spTree>
    <p:extLst>
      <p:ext uri="{BB962C8B-B14F-4D97-AF65-F5344CB8AC3E}">
        <p14:creationId xmlns:p14="http://schemas.microsoft.com/office/powerpoint/2010/main" val="174019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hoji, building&#10;&#10;Description automatically generated">
            <a:extLst>
              <a:ext uri="{FF2B5EF4-FFF2-40B4-BE49-F238E27FC236}">
                <a16:creationId xmlns:a16="http://schemas.microsoft.com/office/drawing/2014/main" id="{6BE73D0F-53F5-F348-A5E2-2277790688CE}"/>
              </a:ext>
            </a:extLst>
          </p:cNvPr>
          <p:cNvPicPr>
            <a:picLocks noChangeAspect="1"/>
          </p:cNvPicPr>
          <p:nvPr/>
        </p:nvPicPr>
        <p:blipFill>
          <a:blip r:embed="rId2"/>
          <a:stretch>
            <a:fillRect/>
          </a:stretch>
        </p:blipFill>
        <p:spPr>
          <a:xfrm>
            <a:off x="2181694" y="449708"/>
            <a:ext cx="7187158" cy="5958584"/>
          </a:xfrm>
          <a:prstGeom prst="rect">
            <a:avLst/>
          </a:prstGeom>
        </p:spPr>
      </p:pic>
    </p:spTree>
    <p:extLst>
      <p:ext uri="{BB962C8B-B14F-4D97-AF65-F5344CB8AC3E}">
        <p14:creationId xmlns:p14="http://schemas.microsoft.com/office/powerpoint/2010/main" val="2821753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3809</TotalTime>
  <Words>161</Words>
  <Application>Microsoft Macintosh PowerPoint</Application>
  <PresentationFormat>Widescreen</PresentationFormat>
  <Paragraphs>30</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Seaford Display</vt:lpstr>
      <vt:lpstr>Office Theme</vt:lpstr>
      <vt:lpstr>Figures</vt:lpstr>
      <vt:lpstr>PowerPoint Presentation</vt:lpstr>
      <vt:lpstr>Figure 1</vt:lpstr>
      <vt:lpstr>PowerPoint Presentation</vt:lpstr>
      <vt:lpstr>PowerPoint Presentation</vt:lpstr>
      <vt:lpstr>Figure 2</vt:lpstr>
      <vt:lpstr>PowerPoint Presentation</vt:lpstr>
      <vt:lpstr>PowerPoint Presentation</vt:lpstr>
      <vt:lpstr>PowerPoint Presentation</vt:lpstr>
      <vt:lpstr>Figure 3</vt:lpstr>
      <vt:lpstr>PowerPoint Presentation</vt:lpstr>
      <vt:lpstr>PowerPoint Presentation</vt:lpstr>
      <vt:lpstr>Figure 4</vt:lpstr>
      <vt:lpstr>PowerPoint Presentation</vt:lpstr>
      <vt:lpstr>Methodological Figures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dc:title>
  <dc:creator>Joaquin Nunez</dc:creator>
  <cp:lastModifiedBy>Joaquin Nunez</cp:lastModifiedBy>
  <cp:revision>4</cp:revision>
  <dcterms:created xsi:type="dcterms:W3CDTF">2022-03-25T20:03:06Z</dcterms:created>
  <dcterms:modified xsi:type="dcterms:W3CDTF">2022-03-29T19:49:18Z</dcterms:modified>
</cp:coreProperties>
</file>